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5715000" cx="9144000"/>
  <p:notesSz cx="6858000" cy="9144000"/>
  <p:embeddedFontLst>
    <p:embeddedFont>
      <p:font typeface="Amatic SC"/>
      <p:regular r:id="rId30"/>
      <p:bold r:id="rId31"/>
    </p:embeddedFont>
    <p:embeddedFont>
      <p:font typeface="Source Code Pro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AmaticSC-bold.fntdata"/><Relationship Id="rId30" Type="http://schemas.openxmlformats.org/officeDocument/2006/relationships/font" Target="fonts/AmaticSC-regular.fntdata"/><Relationship Id="rId11" Type="http://schemas.openxmlformats.org/officeDocument/2006/relationships/slide" Target="slides/slide7.xml"/><Relationship Id="rId33" Type="http://schemas.openxmlformats.org/officeDocument/2006/relationships/font" Target="fonts/SourceCodePro-bold.fntdata"/><Relationship Id="rId10" Type="http://schemas.openxmlformats.org/officeDocument/2006/relationships/slide" Target="slides/slide6.xml"/><Relationship Id="rId32" Type="http://schemas.openxmlformats.org/officeDocument/2006/relationships/font" Target="fonts/SourceCodePro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fd789772a_0_5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fd789772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fd789772a_0_0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fd78977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4791a208d_0_11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4791a208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fe5ca887b_0_0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fe5ca88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fe5ca887b_0_5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fe5ca887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fe5ca887b_0_9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fe5ca887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4794fbd6a_0_13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4794fbd6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4794fbd6a_1_0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4794fbd6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794fbd6a_1_7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4794fbd6a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4794fbd6a_1_20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4794fbd6a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fcfaff53c_0_47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fcfaff53c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fd789772a_0_10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fd789772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4894f1e5e_0_3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4894f1e5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fd789772a_0_15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fd789772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4791a208d_0_0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4791a20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4791a208d_0_5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4791a208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4802f1e46_0_15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4802f1e4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fd789772a_0_24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fd789772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eedcc220e_0_0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eedcc22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eedcc220e_0_5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eedcc220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eedcc220e_0_10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eedcc220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fd1e15e77_0_0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fd1e15e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4802f1e46_0_2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4802f1e4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4802f1e46_0_6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4802f1e4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81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435722"/>
            <a:ext cx="8520600" cy="298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4322667"/>
            <a:ext cx="85206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378083"/>
            <a:ext cx="8520600" cy="2202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671806"/>
            <a:ext cx="8520600" cy="144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91667"/>
            <a:ext cx="3538500" cy="3931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325389"/>
            <a:ext cx="8520600" cy="890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365194"/>
            <a:ext cx="8520600" cy="3711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325389"/>
            <a:ext cx="8520600" cy="890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365194"/>
            <a:ext cx="3999900" cy="3711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365194"/>
            <a:ext cx="3999900" cy="3711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43722"/>
            <a:ext cx="85377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84833"/>
            <a:ext cx="5618700" cy="45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8"/>
            <a:ext cx="4572000" cy="5715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9950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1556"/>
            <a:ext cx="4045200" cy="1900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3161359"/>
            <a:ext cx="4045200" cy="149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804667"/>
            <a:ext cx="3837000" cy="41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700639"/>
            <a:ext cx="59988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25389"/>
            <a:ext cx="85206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365194"/>
            <a:ext cx="8520600" cy="37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cs.google.com/document/d/1zVEXxCfrLO7tN0pdlKdJTSGM1sD7BqyROC1W7xT1nxg/edit?usp=sharing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app.gonoodle.com/discover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united-school-tokyo.weebly.com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mailto:ustptajapan@gmail.com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teach.classdojo.com/#/classes/5b7cf7bbc12d24001045cb7c/points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FF00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140550" y="166972"/>
            <a:ext cx="8862900" cy="359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Welcome to first grade!</a:t>
            </a:r>
            <a:endParaRPr sz="9600"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4057667"/>
            <a:ext cx="8520600" cy="16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Mr. Hassey</a:t>
            </a:r>
            <a:br>
              <a:rPr lang="en"/>
            </a:b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G1B Homeroom Teacher</a:t>
            </a:r>
            <a:endParaRPr/>
          </a:p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311700" y="325389"/>
            <a:ext cx="8520600" cy="8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/>
              <a:t>Is my child ready for school?</a:t>
            </a:r>
            <a:endParaRPr sz="4800" u="sng"/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311700" y="1375074"/>
            <a:ext cx="8520600" cy="40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0000"/>
                </a:solidFill>
              </a:rPr>
              <a:t>Everyday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Folder (homework), towel, water bottle, snack, lunch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Japanese Class - folder and homework</a:t>
            </a: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br>
              <a:rPr lang="en" u="sng">
                <a:solidFill>
                  <a:srgbClr val="000000"/>
                </a:solidFill>
              </a:rPr>
            </a:br>
            <a:r>
              <a:rPr b="1" lang="en" u="sng">
                <a:solidFill>
                  <a:srgbClr val="000000"/>
                </a:solidFill>
              </a:rPr>
              <a:t>Swimming</a:t>
            </a:r>
            <a:r>
              <a:rPr lang="en">
                <a:solidFill>
                  <a:srgbClr val="000000"/>
                </a:solidFill>
              </a:rPr>
              <a:t> - </a:t>
            </a:r>
            <a:r>
              <a:rPr b="1" lang="en">
                <a:solidFill>
                  <a:srgbClr val="000000"/>
                </a:solidFill>
              </a:rPr>
              <a:t>Thursday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Swim bag, swimming cap, towel, goggles, zip lock bag (wet clothes), uniform clothes, extra underwear</a:t>
            </a: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br>
              <a:rPr lang="en" u="sng">
                <a:solidFill>
                  <a:srgbClr val="000000"/>
                </a:solidFill>
              </a:rPr>
            </a:br>
            <a:r>
              <a:rPr b="1" lang="en" u="sng">
                <a:solidFill>
                  <a:srgbClr val="000000"/>
                </a:solidFill>
              </a:rPr>
              <a:t>P.E.</a:t>
            </a:r>
            <a:r>
              <a:rPr b="1" lang="en">
                <a:solidFill>
                  <a:srgbClr val="000000"/>
                </a:solidFill>
              </a:rPr>
              <a:t> - Monday/Friday</a:t>
            </a:r>
            <a:r>
              <a:rPr lang="en">
                <a:solidFill>
                  <a:srgbClr val="000000"/>
                </a:solidFill>
              </a:rPr>
              <a:t>Students wear P.E. uniform to school on these days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2" name="Google Shape;132;p22"/>
          <p:cNvSpPr txBox="1"/>
          <p:nvPr/>
        </p:nvSpPr>
        <p:spPr>
          <a:xfrm>
            <a:off x="5802000" y="175908"/>
            <a:ext cx="30303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000FF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Please label all items with your child’s name!</a:t>
            </a:r>
            <a:endParaRPr b="1" sz="2500">
              <a:solidFill>
                <a:srgbClr val="0000FF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>
            <a:off x="311700" y="196861"/>
            <a:ext cx="8520600" cy="8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/>
              <a:t>Homework</a:t>
            </a:r>
            <a:endParaRPr sz="4800" u="sng"/>
          </a:p>
        </p:txBody>
      </p:sp>
      <p:sp>
        <p:nvSpPr>
          <p:cNvPr id="138" name="Google Shape;138;p23"/>
          <p:cNvSpPr txBox="1"/>
          <p:nvPr>
            <p:ph idx="1" type="body"/>
          </p:nvPr>
        </p:nvSpPr>
        <p:spPr>
          <a:xfrm>
            <a:off x="311700" y="1086848"/>
            <a:ext cx="8520600" cy="454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00"/>
                </a:solidFill>
              </a:rPr>
              <a:t>Homework Weekly </a:t>
            </a:r>
            <a:r>
              <a:rPr lang="en" u="sng">
                <a:solidFill>
                  <a:schemeClr val="hlink"/>
                </a:solidFill>
                <a:hlinkClick r:id="rId3"/>
              </a:rPr>
              <a:t>Schedule</a:t>
            </a:r>
            <a:br>
              <a:rPr lang="en" u="sng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*Keep homework schedule in your child’s folder all year</a:t>
            </a:r>
            <a:br>
              <a:rPr lang="en">
                <a:solidFill>
                  <a:srgbClr val="000000"/>
                </a:solidFill>
              </a:rPr>
            </a:br>
            <a:r>
              <a:rPr b="1" lang="en">
                <a:solidFill>
                  <a:srgbClr val="000000"/>
                </a:solidFill>
              </a:rPr>
              <a:t>Bring folder to school every day</a:t>
            </a:r>
            <a:br>
              <a:rPr lang="en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</a:rPr>
              <a:t>Spelling</a:t>
            </a:r>
            <a:r>
              <a:rPr lang="en" sz="1400">
                <a:solidFill>
                  <a:srgbClr val="000000"/>
                </a:solidFill>
              </a:rPr>
              <a:t> (handwriting)</a:t>
            </a:r>
            <a:br>
              <a:rPr lang="en" sz="1400">
                <a:solidFill>
                  <a:srgbClr val="000000"/>
                </a:solidFill>
              </a:rPr>
            </a:br>
            <a:r>
              <a:rPr lang="en" sz="1400">
                <a:solidFill>
                  <a:srgbClr val="000000"/>
                </a:solidFill>
              </a:rPr>
              <a:t>*Weekly words to practice reading and spelling</a:t>
            </a:r>
            <a:br>
              <a:rPr lang="en" sz="1400">
                <a:solidFill>
                  <a:srgbClr val="000000"/>
                </a:solidFill>
              </a:rPr>
            </a:br>
            <a:r>
              <a:rPr lang="en" sz="1400">
                <a:solidFill>
                  <a:srgbClr val="000000"/>
                </a:solidFill>
              </a:rPr>
              <a:t>*Spelling notebook </a:t>
            </a:r>
            <a:endParaRPr sz="1400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0000"/>
                </a:solidFill>
              </a:rPr>
              <a:t>Red Folder:</a:t>
            </a:r>
            <a:br>
              <a:rPr b="1" lang="en" sz="1400">
                <a:solidFill>
                  <a:srgbClr val="000000"/>
                </a:solidFill>
              </a:rPr>
            </a:br>
            <a:r>
              <a:rPr b="1" lang="en" sz="1400">
                <a:solidFill>
                  <a:srgbClr val="000000"/>
                </a:solidFill>
              </a:rPr>
              <a:t>Reading</a:t>
            </a:r>
            <a:br>
              <a:rPr lang="en" sz="1400">
                <a:solidFill>
                  <a:srgbClr val="000000"/>
                </a:solidFill>
              </a:rPr>
            </a:br>
            <a:r>
              <a:rPr lang="en" sz="1400">
                <a:solidFill>
                  <a:srgbClr val="000000"/>
                </a:solidFill>
              </a:rPr>
              <a:t>*Reading books and reading log</a:t>
            </a:r>
            <a:br>
              <a:rPr lang="en" sz="1400">
                <a:solidFill>
                  <a:srgbClr val="000000"/>
                </a:solidFill>
              </a:rPr>
            </a:br>
            <a:r>
              <a:rPr lang="en" sz="1400">
                <a:solidFill>
                  <a:srgbClr val="000000"/>
                </a:solidFill>
              </a:rPr>
              <a:t>*Raz-Kids (weekend)</a:t>
            </a:r>
            <a:br>
              <a:rPr lang="en" sz="1400">
                <a:solidFill>
                  <a:srgbClr val="000000"/>
                </a:solidFill>
              </a:rPr>
            </a:br>
            <a:br>
              <a:rPr lang="en" sz="1400">
                <a:solidFill>
                  <a:srgbClr val="000000"/>
                </a:solidFill>
              </a:rPr>
            </a:br>
            <a:r>
              <a:rPr b="1" lang="en" sz="1400">
                <a:solidFill>
                  <a:srgbClr val="0000FF"/>
                </a:solidFill>
              </a:rPr>
              <a:t>Blue Folder:</a:t>
            </a:r>
            <a:br>
              <a:rPr b="1" lang="en" sz="1400">
                <a:solidFill>
                  <a:srgbClr val="000000"/>
                </a:solidFill>
              </a:rPr>
            </a:br>
            <a:r>
              <a:rPr b="1" lang="en" sz="1400">
                <a:solidFill>
                  <a:srgbClr val="000000"/>
                </a:solidFill>
              </a:rPr>
              <a:t>Word Work</a:t>
            </a:r>
            <a:br>
              <a:rPr b="1" lang="en" sz="1400">
                <a:solidFill>
                  <a:srgbClr val="000000"/>
                </a:solidFill>
              </a:rPr>
            </a:br>
            <a:r>
              <a:rPr b="1" lang="en" sz="1400">
                <a:solidFill>
                  <a:srgbClr val="000000"/>
                </a:solidFill>
              </a:rPr>
              <a:t>Math</a:t>
            </a:r>
            <a:endParaRPr b="1" sz="1400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187076" y="-1353034"/>
            <a:ext cx="4769850" cy="895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/>
          <p:nvPr/>
        </p:nvSpPr>
        <p:spPr>
          <a:xfrm>
            <a:off x="2107975" y="2314100"/>
            <a:ext cx="1049400" cy="9930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4"/>
          <p:cNvSpPr txBox="1"/>
          <p:nvPr/>
        </p:nvSpPr>
        <p:spPr>
          <a:xfrm>
            <a:off x="1527425" y="85800"/>
            <a:ext cx="8295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0000"/>
                </a:solidFill>
              </a:rPr>
              <a:t>K</a:t>
            </a:r>
            <a:r>
              <a:rPr lang="en" sz="3600" u="sng">
                <a:solidFill>
                  <a:srgbClr val="FF0000"/>
                </a:solidFill>
              </a:rPr>
              <a:t>k</a:t>
            </a:r>
            <a:endParaRPr sz="3600" u="sng">
              <a:solidFill>
                <a:srgbClr val="FF0000"/>
              </a:solidFill>
            </a:endParaRPr>
          </a:p>
        </p:txBody>
      </p:sp>
      <p:cxnSp>
        <p:nvCxnSpPr>
          <p:cNvPr id="146" name="Google Shape;146;p24"/>
          <p:cNvCxnSpPr>
            <a:stCxn id="144" idx="0"/>
          </p:cNvCxnSpPr>
          <p:nvPr/>
        </p:nvCxnSpPr>
        <p:spPr>
          <a:xfrm rot="10800000">
            <a:off x="2136775" y="729500"/>
            <a:ext cx="495900" cy="15846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32613"/>
            <a:ext cx="8839200" cy="5049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55463"/>
            <a:ext cx="8839202" cy="4804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02113"/>
            <a:ext cx="8839202" cy="4510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title"/>
          </p:nvPr>
        </p:nvSpPr>
        <p:spPr>
          <a:xfrm>
            <a:off x="311700" y="325389"/>
            <a:ext cx="8520600" cy="8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/>
              <a:t>Homework - Raz Kids</a:t>
            </a:r>
            <a:endParaRPr sz="4800" u="sng"/>
          </a:p>
        </p:txBody>
      </p:sp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311700" y="1365194"/>
            <a:ext cx="8520600" cy="37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Kids A-Z Login Instructions</a:t>
            </a: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 </a:t>
            </a:r>
            <a:br>
              <a:rPr lang="en">
                <a:solidFill>
                  <a:srgbClr val="000000"/>
                </a:solidFill>
              </a:rPr>
            </a:br>
            <a:r>
              <a:rPr b="1" lang="en">
                <a:solidFill>
                  <a:srgbClr val="000000"/>
                </a:solidFill>
              </a:rPr>
              <a:t>Step 1:</a:t>
            </a:r>
            <a:r>
              <a:rPr lang="en">
                <a:solidFill>
                  <a:srgbClr val="000000"/>
                </a:solidFill>
              </a:rPr>
              <a:t> Go to www.kidsa-z.com </a:t>
            </a:r>
            <a:br>
              <a:rPr lang="en">
                <a:solidFill>
                  <a:srgbClr val="000000"/>
                </a:solidFill>
              </a:rPr>
            </a:br>
            <a:r>
              <a:rPr b="1" lang="en">
                <a:solidFill>
                  <a:srgbClr val="000000"/>
                </a:solidFill>
              </a:rPr>
              <a:t>Step 2:</a:t>
            </a:r>
            <a:r>
              <a:rPr lang="en">
                <a:solidFill>
                  <a:srgbClr val="000000"/>
                </a:solidFill>
              </a:rPr>
              <a:t> Enter or choose the teacher's username, ustreading1 </a:t>
            </a:r>
            <a:r>
              <a:rPr b="1" lang="en">
                <a:solidFill>
                  <a:srgbClr val="000000"/>
                </a:solidFill>
              </a:rPr>
              <a:t>Step 3:</a:t>
            </a:r>
            <a:r>
              <a:rPr lang="en">
                <a:solidFill>
                  <a:srgbClr val="000000"/>
                </a:solidFill>
              </a:rPr>
              <a:t> Your child finds his or her username on the class chart</a:t>
            </a:r>
            <a:br>
              <a:rPr lang="en">
                <a:solidFill>
                  <a:srgbClr val="000000"/>
                </a:solidFill>
              </a:rPr>
            </a:br>
            <a:r>
              <a:rPr b="1" lang="en">
                <a:solidFill>
                  <a:srgbClr val="000000"/>
                </a:solidFill>
              </a:rPr>
              <a:t>Step 4:</a:t>
            </a:r>
            <a:r>
              <a:rPr lang="en">
                <a:solidFill>
                  <a:srgbClr val="000000"/>
                </a:solidFill>
              </a:rPr>
              <a:t> Your child enters his or her password, 123 </a:t>
            </a: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b="1" lang="en">
                <a:solidFill>
                  <a:srgbClr val="0000FF"/>
                </a:solidFill>
              </a:rPr>
              <a:t>Login cards and directions will be sent home.</a:t>
            </a:r>
            <a:endParaRPr b="1">
              <a:solidFill>
                <a:srgbClr val="0000FF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8"/>
          <p:cNvSpPr txBox="1"/>
          <p:nvPr/>
        </p:nvSpPr>
        <p:spPr>
          <a:xfrm>
            <a:off x="5397500" y="85800"/>
            <a:ext cx="3518100" cy="10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*The website is changing. We may start Raz-Kids late. </a:t>
            </a:r>
            <a:endParaRPr>
              <a:solidFill>
                <a:srgbClr val="0000FF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575" y="715806"/>
            <a:ext cx="4492451" cy="203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9738" y="791694"/>
            <a:ext cx="4037720" cy="20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9"/>
          <p:cNvSpPr txBox="1"/>
          <p:nvPr>
            <p:ph idx="4294967295" type="body"/>
          </p:nvPr>
        </p:nvSpPr>
        <p:spPr>
          <a:xfrm>
            <a:off x="242300" y="3248361"/>
            <a:ext cx="4299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Click on your </a:t>
            </a:r>
            <a:r>
              <a:rPr b="1" lang="en">
                <a:solidFill>
                  <a:srgbClr val="000000"/>
                </a:solidFill>
              </a:rPr>
              <a:t>child</a:t>
            </a:r>
            <a:r>
              <a:rPr b="1" lang="en">
                <a:solidFill>
                  <a:srgbClr val="000000"/>
                </a:solidFill>
              </a:rPr>
              <a:t>’s name</a:t>
            </a:r>
            <a:r>
              <a:rPr lang="en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9"/>
          <p:cNvSpPr txBox="1"/>
          <p:nvPr/>
        </p:nvSpPr>
        <p:spPr>
          <a:xfrm>
            <a:off x="4873788" y="3248361"/>
            <a:ext cx="4089600" cy="18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Click on </a:t>
            </a:r>
            <a:r>
              <a:rPr b="1" lang="en" sz="1800">
                <a:latin typeface="Source Code Pro"/>
                <a:ea typeface="Source Code Pro"/>
                <a:cs typeface="Source Code Pro"/>
                <a:sym typeface="Source Code Pro"/>
              </a:rPr>
              <a:t>Reading Assignments</a:t>
            </a: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. These books will be at your child’s level.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9333"/>
            <a:ext cx="4379199" cy="220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0"/>
          <p:cNvSpPr txBox="1"/>
          <p:nvPr/>
        </p:nvSpPr>
        <p:spPr>
          <a:xfrm>
            <a:off x="137750" y="2840889"/>
            <a:ext cx="4408500" cy="27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Select a book your child wants to read.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Ear - book is read to your child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latin typeface="Source Code Pro"/>
                <a:ea typeface="Source Code Pro"/>
                <a:cs typeface="Source Code Pro"/>
                <a:sym typeface="Source Code Pro"/>
              </a:rPr>
              <a:t>Eye - record your child reading out loud</a:t>
            </a: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>
                <a:latin typeface="Source Code Pro"/>
                <a:ea typeface="Source Code Pro"/>
                <a:cs typeface="Source Code Pro"/>
                <a:sym typeface="Source Code Pro"/>
              </a:rPr>
              <a:t>*</a:t>
            </a:r>
            <a:r>
              <a:rPr b="1" lang="en" u="sng">
                <a:latin typeface="Source Code Pro"/>
                <a:ea typeface="Source Code Pro"/>
                <a:cs typeface="Source Code Pro"/>
                <a:sym typeface="Source Code Pro"/>
              </a:rPr>
              <a:t>Tablet</a:t>
            </a:r>
            <a:r>
              <a:rPr b="1" lang="en">
                <a:latin typeface="Source Code Pro"/>
                <a:ea typeface="Source Code Pro"/>
                <a:cs typeface="Source Code Pro"/>
                <a:sym typeface="Source Code Pro"/>
              </a:rPr>
              <a:t>, </a:t>
            </a:r>
            <a:r>
              <a:rPr b="1" lang="en" u="sng">
                <a:latin typeface="Source Code Pro"/>
                <a:ea typeface="Source Code Pro"/>
                <a:cs typeface="Source Code Pro"/>
                <a:sym typeface="Source Code Pro"/>
              </a:rPr>
              <a:t>iphone</a:t>
            </a:r>
            <a:r>
              <a:rPr b="1" lang="en">
                <a:latin typeface="Source Code Pro"/>
                <a:ea typeface="Source Code Pro"/>
                <a:cs typeface="Source Code Pro"/>
                <a:sym typeface="Source Code Pro"/>
              </a:rPr>
              <a:t>, computer, laptop</a:t>
            </a: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83" name="Google Shape;18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4000" y="169333"/>
            <a:ext cx="4307600" cy="244908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0"/>
          <p:cNvSpPr txBox="1"/>
          <p:nvPr/>
        </p:nvSpPr>
        <p:spPr>
          <a:xfrm>
            <a:off x="4648250" y="4332500"/>
            <a:ext cx="43791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Click on the arrow at the top.</a:t>
            </a:r>
            <a:b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Click on the red microphone.</a:t>
            </a:r>
            <a:b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Click on the record button.</a:t>
            </a:r>
            <a:b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endParaRPr/>
          </a:p>
        </p:txBody>
      </p:sp>
      <p:pic>
        <p:nvPicPr>
          <p:cNvPr id="185" name="Google Shape;18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4000" y="2686750"/>
            <a:ext cx="4307600" cy="659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4000" y="3528868"/>
            <a:ext cx="4307599" cy="616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25" y="144222"/>
            <a:ext cx="3911849" cy="193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1"/>
          <p:cNvSpPr txBox="1"/>
          <p:nvPr/>
        </p:nvSpPr>
        <p:spPr>
          <a:xfrm>
            <a:off x="105725" y="2445667"/>
            <a:ext cx="4385400" cy="33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Step 1: Say your name</a:t>
            </a:r>
            <a:b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Step 2: Listen to your name (what you recorded)</a:t>
            </a:r>
            <a:b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Step 3: Did you hear your name? Yes / No</a:t>
            </a:r>
            <a:b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Yes - Ready to record!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Press </a:t>
            </a:r>
            <a:r>
              <a:rPr b="1" lang="en" sz="1000">
                <a:latin typeface="Source Code Pro"/>
                <a:ea typeface="Source Code Pro"/>
                <a:cs typeface="Source Code Pro"/>
                <a:sym typeface="Source Code Pro"/>
              </a:rPr>
              <a:t>record</a:t>
            </a: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 and read the book.</a:t>
            </a:r>
            <a:b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b="1" lang="en" sz="1000">
                <a:latin typeface="Source Code Pro"/>
                <a:ea typeface="Source Code Pro"/>
                <a:cs typeface="Source Code Pro"/>
                <a:sym typeface="Source Code Pro"/>
              </a:rPr>
              <a:t>DO NOT CLICK DONE!</a:t>
            </a:r>
            <a:endParaRPr b="1"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Click </a:t>
            </a:r>
            <a:r>
              <a:rPr b="1" lang="en" sz="1000">
                <a:latin typeface="Source Code Pro"/>
                <a:ea typeface="Source Code Pro"/>
                <a:cs typeface="Source Code Pro"/>
                <a:sym typeface="Source Code Pro"/>
              </a:rPr>
              <a:t>STOP</a:t>
            </a: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 at the top.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Play - Listen to what you recorded</a:t>
            </a:r>
            <a:b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New - Rerecord / New recording</a:t>
            </a:r>
            <a:b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b="1" lang="en" sz="1000">
                <a:latin typeface="Source Code Pro"/>
                <a:ea typeface="Source Code Pro"/>
                <a:cs typeface="Source Code Pro"/>
                <a:sym typeface="Source Code Pro"/>
              </a:rPr>
              <a:t>Send - Send to teacher</a:t>
            </a: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b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</a:br>
            <a:b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n" sz="1000">
                <a:latin typeface="Source Code Pro"/>
                <a:ea typeface="Source Code Pro"/>
                <a:cs typeface="Source Code Pro"/>
                <a:sym typeface="Source Code Pro"/>
              </a:rPr>
              <a:t>You can press play after sending it to listen to the recording. Great opportunity to help your student with their reading and ask WHY questions to check comprehesion.</a:t>
            </a: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93" name="Google Shape;19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5737" y="80543"/>
            <a:ext cx="4094076" cy="20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5275" y="2431056"/>
            <a:ext cx="3678201" cy="216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75713" y="4988917"/>
            <a:ext cx="4308825" cy="4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325389"/>
            <a:ext cx="8520600" cy="8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/>
              <a:t>Introduction</a:t>
            </a:r>
            <a:endParaRPr sz="4800" u="sng"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5211800" y="327778"/>
            <a:ext cx="3586200" cy="46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00"/>
                </a:solidFill>
              </a:rPr>
              <a:t>I am from Sydney, Australia but have spent most of my life in Asia.</a:t>
            </a:r>
            <a:br>
              <a:rPr lang="en" sz="2500">
                <a:solidFill>
                  <a:srgbClr val="000000"/>
                </a:solidFill>
              </a:rPr>
            </a:br>
            <a:r>
              <a:rPr lang="en" sz="2500">
                <a:solidFill>
                  <a:srgbClr val="000000"/>
                </a:solidFill>
              </a:rPr>
              <a:t>I have a Bachelor of Creative arts and a Masters of Teaching. I started teaching in 2009.</a:t>
            </a:r>
            <a:endParaRPr sz="25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500"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15499"/>
            <a:ext cx="1410325" cy="78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4194" y="1215500"/>
            <a:ext cx="684906" cy="78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0575" y="1215499"/>
            <a:ext cx="1410325" cy="78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490162"/>
            <a:ext cx="1410325" cy="1164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4194" y="2620912"/>
            <a:ext cx="684906" cy="78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61000" y="2570751"/>
            <a:ext cx="1589464" cy="89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139850"/>
            <a:ext cx="1410325" cy="1164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71525" y="4264650"/>
            <a:ext cx="1589467" cy="89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91663" y="4264651"/>
            <a:ext cx="1589464" cy="8901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/>
          <p:nvPr/>
        </p:nvSpPr>
        <p:spPr>
          <a:xfrm>
            <a:off x="1666963" y="1511088"/>
            <a:ext cx="393000" cy="198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2953325" y="1511088"/>
            <a:ext cx="393000" cy="198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1666950" y="2887863"/>
            <a:ext cx="393000" cy="198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2908538" y="2973250"/>
            <a:ext cx="393000" cy="198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/>
          <p:cNvSpPr/>
          <p:nvPr/>
        </p:nvSpPr>
        <p:spPr>
          <a:xfrm>
            <a:off x="1436863" y="5304638"/>
            <a:ext cx="393000" cy="198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3301538" y="5304638"/>
            <a:ext cx="393000" cy="198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>
            <p:ph type="title"/>
          </p:nvPr>
        </p:nvSpPr>
        <p:spPr>
          <a:xfrm>
            <a:off x="311700" y="172989"/>
            <a:ext cx="8520600" cy="8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/>
              <a:t>Extra Details About our Classroom</a:t>
            </a:r>
            <a:endParaRPr sz="4800" u="sng"/>
          </a:p>
        </p:txBody>
      </p:sp>
      <p:sp>
        <p:nvSpPr>
          <p:cNvPr id="201" name="Google Shape;201;p32"/>
          <p:cNvSpPr txBox="1"/>
          <p:nvPr>
            <p:ph idx="1" type="body"/>
          </p:nvPr>
        </p:nvSpPr>
        <p:spPr>
          <a:xfrm>
            <a:off x="311700" y="1060394"/>
            <a:ext cx="8520600" cy="37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* Coach Adam’s words/Word wall.</a:t>
            </a:r>
            <a:endParaRPr sz="2000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* Classroom jobs - Will be student led + chosen.</a:t>
            </a:r>
            <a:endParaRPr sz="2000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* Brain Breaks -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GoNoodle</a:t>
            </a:r>
            <a:r>
              <a:rPr lang="en" sz="2000">
                <a:solidFill>
                  <a:srgbClr val="000000"/>
                </a:solidFill>
              </a:rPr>
              <a:t>, ‘Mr Kodama’ exercise </a:t>
            </a:r>
            <a:endParaRPr sz="2000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* Student portfolios (wall display)</a:t>
            </a:r>
            <a:endParaRPr sz="2000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* ESL/Learning support (miss Japanese class)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/>
          <p:nvPr>
            <p:ph type="title"/>
          </p:nvPr>
        </p:nvSpPr>
        <p:spPr>
          <a:xfrm>
            <a:off x="311700" y="202664"/>
            <a:ext cx="8520600" cy="8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/>
              <a:t>Birthday Celebrations</a:t>
            </a:r>
            <a:endParaRPr sz="4800" u="sng"/>
          </a:p>
        </p:txBody>
      </p:sp>
      <p:sp>
        <p:nvSpPr>
          <p:cNvPr id="207" name="Google Shape;207;p33"/>
          <p:cNvSpPr txBox="1"/>
          <p:nvPr>
            <p:ph idx="1" type="body"/>
          </p:nvPr>
        </p:nvSpPr>
        <p:spPr>
          <a:xfrm>
            <a:off x="311700" y="1289001"/>
            <a:ext cx="8520600" cy="41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* Student brings a book from home or picks a book in the classroom to read to the class</a:t>
            </a:r>
            <a:endParaRPr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* Every month we’ll have a day to celebrate all Grade 1 birthdays in that month (birthday cards, snacks)</a:t>
            </a:r>
            <a:endParaRPr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-  Date will be selected for the end of the month and 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   emailed to parents</a:t>
            </a:r>
            <a:br>
              <a:rPr lang="en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* HOME Birthday Parties - </a:t>
            </a:r>
            <a:r>
              <a:rPr b="1" lang="en">
                <a:solidFill>
                  <a:srgbClr val="000000"/>
                </a:solidFill>
              </a:rPr>
              <a:t>Please invite all students if invitations are sent to school</a:t>
            </a: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/>
          <p:nvPr>
            <p:ph type="title"/>
          </p:nvPr>
        </p:nvSpPr>
        <p:spPr>
          <a:xfrm>
            <a:off x="311700" y="325389"/>
            <a:ext cx="8520600" cy="8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/>
              <a:t>Parent Involvement - Expectations</a:t>
            </a:r>
            <a:endParaRPr sz="4800" u="sng"/>
          </a:p>
        </p:txBody>
      </p:sp>
      <p:sp>
        <p:nvSpPr>
          <p:cNvPr id="213" name="Google Shape;213;p34"/>
          <p:cNvSpPr txBox="1"/>
          <p:nvPr>
            <p:ph idx="1" type="body"/>
          </p:nvPr>
        </p:nvSpPr>
        <p:spPr>
          <a:xfrm>
            <a:off x="311700" y="1365194"/>
            <a:ext cx="8520600" cy="37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* </a:t>
            </a:r>
            <a:r>
              <a:rPr lang="en">
                <a:solidFill>
                  <a:srgbClr val="000000"/>
                </a:solidFill>
              </a:rPr>
              <a:t>Homework completion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  </a:t>
            </a:r>
            <a:r>
              <a:rPr b="1" lang="en">
                <a:solidFill>
                  <a:srgbClr val="000000"/>
                </a:solidFill>
              </a:rPr>
              <a:t>Weekly Reading/Raz-Kids: Why questions (</a:t>
            </a:r>
            <a:r>
              <a:rPr b="1" lang="en">
                <a:solidFill>
                  <a:srgbClr val="000000"/>
                </a:solidFill>
              </a:rPr>
              <a:t>comprehension</a:t>
            </a:r>
            <a:r>
              <a:rPr b="1" lang="en">
                <a:solidFill>
                  <a:srgbClr val="000000"/>
                </a:solidFill>
              </a:rPr>
              <a:t>)</a:t>
            </a:r>
            <a:endParaRPr b="1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* Email (parent/teacher communication)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  </a:t>
            </a:r>
            <a:r>
              <a:rPr b="1" lang="en">
                <a:solidFill>
                  <a:srgbClr val="000000"/>
                </a:solidFill>
              </a:rPr>
              <a:t>If dismissal changes, please send me an email.</a:t>
            </a:r>
            <a:endParaRPr b="1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* </a:t>
            </a:r>
            <a:r>
              <a:rPr lang="en">
                <a:solidFill>
                  <a:srgbClr val="000000"/>
                </a:solidFill>
              </a:rPr>
              <a:t>Class Dojo (positive behavior)</a:t>
            </a: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* </a:t>
            </a:r>
            <a:r>
              <a:rPr lang="en">
                <a:solidFill>
                  <a:srgbClr val="000000"/>
                </a:solidFill>
              </a:rPr>
              <a:t>Weebly (parent/teacher communication)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chemeClr val="hlink"/>
                </a:solidFill>
                <a:hlinkClick r:id="rId3"/>
              </a:rPr>
              <a:t>http://united-school-tokyo.weebly.com</a:t>
            </a:r>
            <a:endParaRPr b="1" sz="2000" u="sng">
              <a:solidFill>
                <a:srgbClr val="0000FF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 txBox="1"/>
          <p:nvPr>
            <p:ph type="title"/>
          </p:nvPr>
        </p:nvSpPr>
        <p:spPr>
          <a:xfrm>
            <a:off x="311700" y="325389"/>
            <a:ext cx="8520600" cy="8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/>
              <a:t>Parent Involvement - Volunteer</a:t>
            </a:r>
            <a:endParaRPr sz="4800" u="sng"/>
          </a:p>
        </p:txBody>
      </p:sp>
      <p:sp>
        <p:nvSpPr>
          <p:cNvPr id="219" name="Google Shape;219;p35"/>
          <p:cNvSpPr txBox="1"/>
          <p:nvPr>
            <p:ph idx="1" type="body"/>
          </p:nvPr>
        </p:nvSpPr>
        <p:spPr>
          <a:xfrm>
            <a:off x="311700" y="1365194"/>
            <a:ext cx="8520600" cy="37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* PTA</a:t>
            </a: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  PTA </a:t>
            </a:r>
            <a:r>
              <a:rPr b="1" lang="en">
                <a:solidFill>
                  <a:srgbClr val="000000"/>
                </a:solidFill>
              </a:rPr>
              <a:t>Contact: </a:t>
            </a:r>
            <a:r>
              <a:rPr b="1" lang="en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ustptajapan@gmail.com</a:t>
            </a:r>
            <a:endParaRPr b="1">
              <a:solidFill>
                <a:srgbClr val="1155C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155C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* Field Trips (each field trip needs 1 chaperone per class)</a:t>
            </a: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* Monthly Mystery Reader (volunteer)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6"/>
          <p:cNvSpPr txBox="1"/>
          <p:nvPr>
            <p:ph type="title"/>
          </p:nvPr>
        </p:nvSpPr>
        <p:spPr>
          <a:xfrm>
            <a:off x="311700" y="325389"/>
            <a:ext cx="8520600" cy="8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/>
              <a:t>UST Beginning of Year Forms</a:t>
            </a:r>
            <a:endParaRPr sz="4800" u="sng"/>
          </a:p>
        </p:txBody>
      </p:sp>
      <p:sp>
        <p:nvSpPr>
          <p:cNvPr id="225" name="Google Shape;225;p36"/>
          <p:cNvSpPr txBox="1"/>
          <p:nvPr>
            <p:ph idx="1" type="body"/>
          </p:nvPr>
        </p:nvSpPr>
        <p:spPr>
          <a:xfrm>
            <a:off x="311700" y="1365194"/>
            <a:ext cx="8520600" cy="37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*</a:t>
            </a:r>
            <a:r>
              <a:rPr lang="en" sz="2400">
                <a:solidFill>
                  <a:srgbClr val="000000"/>
                </a:solidFill>
              </a:rPr>
              <a:t>Child Pick Up Permission</a:t>
            </a:r>
            <a:endParaRPr sz="2400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*Waiver Form</a:t>
            </a:r>
            <a:endParaRPr sz="2400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*Confirmation of Understanding Form</a:t>
            </a:r>
            <a:endParaRPr sz="2400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G1B - Student Information Form</a:t>
            </a:r>
            <a:endParaRPr sz="2400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      Class Dojo (sign up)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/>
          <p:nvPr>
            <p:ph type="ctrTitle"/>
          </p:nvPr>
        </p:nvSpPr>
        <p:spPr>
          <a:xfrm>
            <a:off x="311700" y="435722"/>
            <a:ext cx="8520600" cy="298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0"/>
              <a:t>Questions?</a:t>
            </a:r>
            <a:endParaRPr sz="1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/>
        </p:nvSpPr>
        <p:spPr>
          <a:xfrm>
            <a:off x="179175" y="292661"/>
            <a:ext cx="4788300" cy="51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Source Code Pro"/>
                <a:ea typeface="Source Code Pro"/>
                <a:cs typeface="Source Code Pro"/>
                <a:sym typeface="Source Code Pro"/>
              </a:rPr>
              <a:t>I moved to Tokyo with my wife in June. </a:t>
            </a:r>
            <a:endParaRPr sz="3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latin typeface="Source Code Pro"/>
                <a:ea typeface="Source Code Pro"/>
                <a:cs typeface="Source Code Pro"/>
                <a:sym typeface="Source Code Pro"/>
              </a:rPr>
              <a:t>We are both getting used to living in the city as we both used to live on farms (in Izumi and Australia.)</a:t>
            </a:r>
            <a:endParaRPr sz="3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7475" y="152400"/>
            <a:ext cx="3871726" cy="51623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3510175" y="4941800"/>
            <a:ext cx="1239600" cy="3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Keiko</a:t>
            </a:r>
            <a:endParaRPr/>
          </a:p>
        </p:txBody>
      </p:sp>
      <p:sp>
        <p:nvSpPr>
          <p:cNvPr id="86" name="Google Shape;86;p15"/>
          <p:cNvSpPr txBox="1"/>
          <p:nvPr/>
        </p:nvSpPr>
        <p:spPr>
          <a:xfrm>
            <a:off x="4530325" y="5396900"/>
            <a:ext cx="12945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Shige-Chan</a:t>
            </a:r>
            <a:endParaRPr/>
          </a:p>
        </p:txBody>
      </p:sp>
      <p:sp>
        <p:nvSpPr>
          <p:cNvPr id="87" name="Google Shape;87;p15"/>
          <p:cNvSpPr txBox="1"/>
          <p:nvPr/>
        </p:nvSpPr>
        <p:spPr>
          <a:xfrm>
            <a:off x="7919825" y="5435300"/>
            <a:ext cx="15795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You-Chan</a:t>
            </a:r>
            <a:endParaRPr/>
          </a:p>
        </p:txBody>
      </p:sp>
      <p:sp>
        <p:nvSpPr>
          <p:cNvPr id="88" name="Google Shape;88;p15"/>
          <p:cNvSpPr/>
          <p:nvPr/>
        </p:nvSpPr>
        <p:spPr>
          <a:xfrm rot="-1814120">
            <a:off x="4031564" y="4474378"/>
            <a:ext cx="1699723" cy="17530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/>
          <p:nvPr/>
        </p:nvSpPr>
        <p:spPr>
          <a:xfrm flipH="1" rot="8095281">
            <a:off x="5318874" y="4825006"/>
            <a:ext cx="1699816" cy="2744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8261575">
            <a:off x="7875319" y="4898343"/>
            <a:ext cx="1142320" cy="17540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title"/>
          </p:nvPr>
        </p:nvSpPr>
        <p:spPr>
          <a:xfrm>
            <a:off x="311700" y="20589"/>
            <a:ext cx="8520600" cy="8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/>
              <a:t>School Information - Arrival / Dismissal</a:t>
            </a:r>
            <a:endParaRPr sz="4800" u="sng"/>
          </a:p>
        </p:txBody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311700" y="834500"/>
            <a:ext cx="8520600" cy="47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0000"/>
                </a:solidFill>
              </a:rPr>
              <a:t>Arrival</a:t>
            </a:r>
            <a:endParaRPr b="1" u="sng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8:15 AM - Doors open</a:t>
            </a: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8:25 AM - G1 students must be at school or they will be marked TARDY for attendance</a:t>
            </a: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8:30 AM - Homeroom begins</a:t>
            </a: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0000"/>
                </a:solidFill>
              </a:rPr>
              <a:t>Dismissal</a:t>
            </a:r>
            <a:endParaRPr b="1" u="sng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3:20 PM - G1 dismissal</a:t>
            </a: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If your child has an older sibling, he/she will be dismissed at 3:25 PM.</a:t>
            </a:r>
            <a:endParaRPr>
              <a:solidFill>
                <a:srgbClr val="000000"/>
              </a:solidFill>
            </a:endParaRPr>
          </a:p>
          <a:p>
            <a:pPr indent="-317500" lvl="0" marL="457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If you need to speak with me during dismissal, please send me an email or we can select a day/time to set up a meeting.</a:t>
            </a:r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311700" y="325389"/>
            <a:ext cx="8520600" cy="8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/>
              <a:t>School Information - Uniforms</a:t>
            </a:r>
            <a:endParaRPr sz="4800" u="sng"/>
          </a:p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311700" y="1215500"/>
            <a:ext cx="8520600" cy="44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</a:rPr>
              <a:t>What is the correct P.E. uniform?</a:t>
            </a:r>
            <a:endParaRPr b="1" sz="1400">
              <a:solidFill>
                <a:srgbClr val="000000"/>
              </a:solidFill>
            </a:endParaRPr>
          </a:p>
          <a:p>
            <a:pPr indent="-203200" lvl="0" marL="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Orange or Green school t-shirt; navy sweatpants or shorts, and navy zipper sweatshirt (from Uniqlo or equivalent); running shoes.</a:t>
            </a:r>
            <a:endParaRPr sz="1400">
              <a:solidFill>
                <a:srgbClr val="000000"/>
              </a:solidFill>
            </a:endParaRPr>
          </a:p>
          <a:p>
            <a:pPr indent="-203200" lvl="0" marL="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PE uniforms are to be worn on PE days ONLY. If your children have an athletic club after school, please give them change of clothes to bring to school.</a:t>
            </a:r>
            <a:endParaRPr sz="1400">
              <a:solidFill>
                <a:srgbClr val="000000"/>
              </a:solidFill>
            </a:endParaRP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</a:rPr>
              <a:t>What is the correct regular uniform?</a:t>
            </a:r>
            <a:endParaRPr b="1" sz="1400">
              <a:solidFill>
                <a:srgbClr val="000000"/>
              </a:solidFill>
            </a:endParaRPr>
          </a:p>
          <a:p>
            <a:pPr indent="-203200" lvl="0" marL="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Girls: skorts/navy trousers or dresses, short or long-sleeve red or navy shirt with school logo and navy cardigan with school logo during cold season. Girls also should be wearing navy long socks or navy tights.</a:t>
            </a:r>
            <a:endParaRPr sz="1400">
              <a:solidFill>
                <a:srgbClr val="000000"/>
              </a:solidFill>
            </a:endParaRPr>
          </a:p>
          <a:p>
            <a:pPr indent="-203200" lvl="0" marL="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Boys: navy school shorts or pants (no other styles or colors are allowed). Short or long-sleeve red or navy shirts with school logo and navy cardigan with school logo during cold season.</a:t>
            </a:r>
            <a:endParaRPr sz="1400">
              <a:solidFill>
                <a:srgbClr val="000000"/>
              </a:solidFill>
            </a:endParaRP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</a:rPr>
              <a:t>What is the correct attire for field trips?</a:t>
            </a:r>
            <a:endParaRPr b="1" sz="1400">
              <a:solidFill>
                <a:srgbClr val="000000"/>
              </a:solidFill>
            </a:endParaRPr>
          </a:p>
          <a:p>
            <a:pPr indent="-203200" lvl="0" marL="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PE uniform with ORANGE school T-shirt.</a:t>
            </a:r>
            <a:endParaRPr sz="1400">
              <a:solidFill>
                <a:srgbClr val="00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6423150" y="87450"/>
            <a:ext cx="2575200" cy="12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highlight>
                  <a:srgbClr val="FFFF00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G1B - P.E. Days</a:t>
            </a:r>
            <a:endParaRPr u="sng">
              <a:highlight>
                <a:srgbClr val="FFFF00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Wednesday</a:t>
            </a:r>
            <a:r>
              <a:rPr lang="en">
                <a:highlight>
                  <a:srgbClr val="FFFF00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, Friday</a:t>
            </a:r>
            <a:endParaRPr>
              <a:highlight>
                <a:srgbClr val="FFFF00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highlight>
                  <a:srgbClr val="FFFF00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G1B - Swimming</a:t>
            </a:r>
            <a:endParaRPr u="sng">
              <a:highlight>
                <a:srgbClr val="FFFF00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Thursday</a:t>
            </a:r>
            <a:endParaRPr>
              <a:highlight>
                <a:srgbClr val="FFFF00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311700" y="325389"/>
            <a:ext cx="8520600" cy="8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/>
              <a:t>School Information - Uniforms</a:t>
            </a:r>
            <a:endParaRPr sz="4800" u="sng"/>
          </a:p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311700" y="1215500"/>
            <a:ext cx="8520600" cy="44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0000"/>
                </a:solidFill>
              </a:rPr>
              <a:t>What is NOT the correct dress code?</a:t>
            </a:r>
            <a:endParaRPr b="1" sz="1400">
              <a:solidFill>
                <a:srgbClr val="FF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0000"/>
              </a:solidFill>
            </a:endParaRPr>
          </a:p>
          <a:p>
            <a:pPr indent="-203200" lvl="0" marL="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Wearing long sleeve T-shirts underneath the school’s short-sleeve shirts. Students should wear either the school’s long-sleeve logo shirt or school cardigan/fleece.</a:t>
            </a:r>
            <a:endParaRPr sz="1400">
              <a:solidFill>
                <a:srgbClr val="000000"/>
              </a:solidFill>
            </a:endParaRPr>
          </a:p>
          <a:p>
            <a:pPr indent="-203200" lvl="0" marL="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Wearing leggings of any color.</a:t>
            </a:r>
            <a:endParaRPr sz="1400">
              <a:solidFill>
                <a:srgbClr val="000000"/>
              </a:solidFill>
            </a:endParaRPr>
          </a:p>
          <a:p>
            <a:pPr indent="-203200" lvl="0" marL="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Wearing cardigans or jackets that are not school jackets (overcoats excluded).</a:t>
            </a:r>
            <a:endParaRPr sz="1400">
              <a:solidFill>
                <a:srgbClr val="000000"/>
              </a:solidFill>
            </a:endParaRPr>
          </a:p>
          <a:p>
            <a:pPr indent="-203200" lvl="0" marL="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Coming to school in dirty or ripped uniform.</a:t>
            </a:r>
            <a:endParaRPr sz="1400">
              <a:solidFill>
                <a:srgbClr val="000000"/>
              </a:solidFill>
            </a:endParaRPr>
          </a:p>
          <a:p>
            <a:pPr indent="-203200" lvl="0" marL="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Makeup or jewelry is not allowed.</a:t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311700" y="325389"/>
            <a:ext cx="8520600" cy="8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/>
              <a:t>Classroom Rules</a:t>
            </a:r>
            <a:endParaRPr sz="4800" u="sng"/>
          </a:p>
        </p:txBody>
      </p:sp>
      <p:sp>
        <p:nvSpPr>
          <p:cNvPr id="115" name="Google Shape;115;p19"/>
          <p:cNvSpPr txBox="1"/>
          <p:nvPr>
            <p:ph idx="1" type="body"/>
          </p:nvPr>
        </p:nvSpPr>
        <p:spPr>
          <a:xfrm>
            <a:off x="311700" y="1365201"/>
            <a:ext cx="8520600" cy="405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3 Rs - Respectful, Responsible, Ready</a:t>
            </a: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Sitting (Cross-legged)</a:t>
            </a: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Class Dojo</a:t>
            </a:r>
            <a:r>
              <a:rPr lang="en">
                <a:solidFill>
                  <a:srgbClr val="000000"/>
                </a:solidFill>
              </a:rPr>
              <a:t> - positive choices (parents sign up) + prize box.</a:t>
            </a: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Mr Hassey’s Expectations</a:t>
            </a: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Negative people.</a:t>
            </a: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Restora</a:t>
            </a:r>
            <a:r>
              <a:rPr lang="en">
                <a:solidFill>
                  <a:srgbClr val="000000"/>
                </a:solidFill>
              </a:rPr>
              <a:t>tive Justice - Problem Solving/Think Sheets</a:t>
            </a:r>
            <a:br>
              <a:rPr lang="en">
                <a:solidFill>
                  <a:srgbClr val="000000"/>
                </a:solidFill>
              </a:rPr>
            </a:br>
            <a:r>
              <a:rPr lang="en" sz="1500">
                <a:solidFill>
                  <a:srgbClr val="000000"/>
                </a:solidFill>
              </a:rPr>
              <a:t>*Instead of punishment for a broken rule, students will practice e</a:t>
            </a:r>
            <a:r>
              <a:rPr lang="en" sz="1500">
                <a:solidFill>
                  <a:srgbClr val="000000"/>
                </a:solidFill>
                <a:highlight>
                  <a:srgbClr val="FFFFFF"/>
                </a:highlight>
              </a:rPr>
              <a:t>xamining the problem/harm caused by their actions and finding the best way to make amends for that problem/harm</a:t>
            </a: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26533"/>
            <a:ext cx="8843975" cy="43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627" y="109651"/>
            <a:ext cx="6934175" cy="542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